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16"/>
  </p:notesMasterIdLst>
  <p:sldIdLst>
    <p:sldId id="259" r:id="rId5"/>
    <p:sldId id="260" r:id="rId6"/>
    <p:sldId id="262" r:id="rId7"/>
    <p:sldId id="261" r:id="rId8"/>
    <p:sldId id="263" r:id="rId9"/>
    <p:sldId id="257" r:id="rId10"/>
    <p:sldId id="266" r:id="rId11"/>
    <p:sldId id="267" r:id="rId12"/>
    <p:sldId id="258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38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7B1AF-40EF-48E3-8EA5-5859A514D93D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0E878-A34E-4A01-BBA1-79AB40D3AA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54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Contexte prés projet infra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2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Difficultés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25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Axes d’amélioration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10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7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78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 du besoin + pourquoi c’est intéressant + autre possibilité (que tout le monde soit irréprochable)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96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la PSSI - 1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05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la PSSI - 3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26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la PSSI - 4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64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la PSSI - 5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313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Pertinence par rapport au besoin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0E878-A34E-4A01-BBA1-79AB40D3AA5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85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8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4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9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0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3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7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7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7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2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ACAB02E-4C0B-4482-B3AC-B6A6798DF9EE}"/>
              </a:ext>
            </a:extLst>
          </p:cNvPr>
          <p:cNvSpPr txBox="1"/>
          <p:nvPr/>
        </p:nvSpPr>
        <p:spPr>
          <a:xfrm>
            <a:off x="3689758" y="2116823"/>
            <a:ext cx="4833456" cy="4278094"/>
          </a:xfrm>
          <a:prstGeom prst="rect">
            <a:avLst/>
          </a:prstGeom>
          <a:solidFill>
            <a:srgbClr val="343A4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800">
                <a:solidFill>
                  <a:srgbClr val="38B6FF"/>
                </a:solidFill>
                <a:latin typeface="Bahnschrift"/>
                <a:cs typeface="Calibri"/>
              </a:rPr>
              <a:t>PSSI</a:t>
            </a:r>
            <a:endParaRPr lang="fr-FR">
              <a:solidFill>
                <a:srgbClr val="38B6FF"/>
              </a:solidFill>
              <a:cs typeface="Calibri"/>
            </a:endParaRPr>
          </a:p>
          <a:p>
            <a:endParaRPr lang="fr-FR" sz="4000" dirty="0">
              <a:solidFill>
                <a:srgbClr val="38B6FF"/>
              </a:solidFill>
              <a:latin typeface="Bahnschrift"/>
              <a:cs typeface="Calibri"/>
            </a:endParaRPr>
          </a:p>
          <a:p>
            <a:pPr algn="ctr"/>
            <a:r>
              <a:rPr lang="fr-FR" sz="3200">
                <a:solidFill>
                  <a:srgbClr val="38B6FF"/>
                </a:solidFill>
                <a:latin typeface="Bahnschrift"/>
                <a:cs typeface="Calibri"/>
              </a:rPr>
              <a:t>Politique de Sécurité des </a:t>
            </a:r>
            <a:r>
              <a:rPr lang="fr-FR" sz="3200" dirty="0">
                <a:solidFill>
                  <a:srgbClr val="38B6FF"/>
                </a:solidFill>
                <a:latin typeface="Bahnschrift"/>
                <a:cs typeface="Calibri"/>
              </a:rPr>
              <a:t>Systèmes d'Information</a:t>
            </a:r>
          </a:p>
          <a:p>
            <a:pPr algn="ctr"/>
            <a:endParaRPr lang="fr-FR" sz="3200" dirty="0">
              <a:solidFill>
                <a:srgbClr val="38B6FF"/>
              </a:solidFill>
              <a:latin typeface="Bahnschrift"/>
              <a:cs typeface="Calibri"/>
            </a:endParaRPr>
          </a:p>
          <a:p>
            <a:pPr algn="ctr"/>
            <a:r>
              <a:rPr lang="fr-FR" sz="2800">
                <a:solidFill>
                  <a:srgbClr val="38B6FF"/>
                </a:solidFill>
                <a:latin typeface="Bahnschrift"/>
                <a:cs typeface="Calibri"/>
              </a:rPr>
              <a:t>Mars 2021</a:t>
            </a:r>
          </a:p>
          <a:p>
            <a:pPr algn="ctr"/>
            <a:endParaRPr lang="fr-FR" sz="3200" dirty="0">
              <a:solidFill>
                <a:srgbClr val="38B6FF"/>
              </a:solidFill>
              <a:latin typeface="Bahnschrift"/>
              <a:cs typeface="Calibri"/>
            </a:endParaRPr>
          </a:p>
          <a:p>
            <a:pPr algn="ctr"/>
            <a:r>
              <a:rPr lang="fr-FR" sz="2400">
                <a:solidFill>
                  <a:srgbClr val="38B6FF"/>
                </a:solidFill>
                <a:latin typeface="Bahnschrift"/>
                <a:cs typeface="Calibri"/>
              </a:rPr>
              <a:t>ROUZIERE Joris – MICKHAIL Jean</a:t>
            </a:r>
          </a:p>
        </p:txBody>
      </p:sp>
      <p:pic>
        <p:nvPicPr>
          <p:cNvPr id="10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E8D87F-87D3-4BD8-BCD5-8B3968AE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91" y="471789"/>
            <a:ext cx="2743200" cy="10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2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625799"/>
            <a:ext cx="10684151" cy="865639"/>
          </a:xfrm>
        </p:spPr>
        <p:txBody>
          <a:bodyPr anchor="b">
            <a:normAutofit/>
          </a:bodyPr>
          <a:lstStyle/>
          <a:p>
            <a:r>
              <a:rPr lang="fr-FR" sz="4400" dirty="0">
                <a:solidFill>
                  <a:schemeClr val="tx2"/>
                </a:solidFill>
                <a:latin typeface="Bahnschrift"/>
              </a:rPr>
              <a:t>[4. DIFFICULTÉS DU PROJET]</a:t>
            </a:r>
            <a:endParaRPr lang="fr-FR" sz="4400" i="1" dirty="0">
              <a:solidFill>
                <a:schemeClr val="tx2"/>
              </a:solidFill>
              <a:latin typeface="Bahnschrif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cumentation sur les métiers / Info / Cité des métiers du Grand Genève /  Cité des Métiers - Plain site">
            <a:extLst>
              <a:ext uri="{FF2B5EF4-FFF2-40B4-BE49-F238E27FC236}">
                <a16:creationId xmlns:a16="http://schemas.microsoft.com/office/drawing/2014/main" id="{50FAA199-6289-4735-840F-3D3118A8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86" y="170842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1CCBF9-5712-4510-9303-6ABA58D3DFFF}"/>
              </a:ext>
            </a:extLst>
          </p:cNvPr>
          <p:cNvSpPr txBox="1"/>
          <p:nvPr/>
        </p:nvSpPr>
        <p:spPr>
          <a:xfrm>
            <a:off x="2189168" y="4845179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43A40"/>
                </a:solidFill>
                <a:latin typeface="Bahnschrift" panose="020B0502040204020203" pitchFamily="34" charset="0"/>
              </a:rPr>
              <a:t>Beaucoup de documentation</a:t>
            </a:r>
          </a:p>
        </p:txBody>
      </p:sp>
      <p:pic>
        <p:nvPicPr>
          <p:cNvPr id="2052" name="Picture 4" descr="Parfois je préfèrerais ne pas comprendre ... - Kairn">
            <a:extLst>
              <a:ext uri="{FF2B5EF4-FFF2-40B4-BE49-F238E27FC236}">
                <a16:creationId xmlns:a16="http://schemas.microsoft.com/office/drawing/2014/main" id="{50B92919-2BBE-444E-AA24-AC56179C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53" y="1966238"/>
            <a:ext cx="2166946" cy="30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CB4B74F-354A-4411-93B8-D2F307FA24BC}"/>
              </a:ext>
            </a:extLst>
          </p:cNvPr>
          <p:cNvSpPr txBox="1"/>
          <p:nvPr/>
        </p:nvSpPr>
        <p:spPr>
          <a:xfrm>
            <a:off x="5615638" y="5037879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343A40"/>
                </a:solidFill>
                <a:latin typeface="Bahnschrift" panose="020B0502040204020203" pitchFamily="34" charset="0"/>
              </a:rPr>
              <a:t>Compréhension et adaptabilité au site</a:t>
            </a:r>
          </a:p>
        </p:txBody>
      </p:sp>
    </p:spTree>
    <p:extLst>
      <p:ext uri="{BB962C8B-B14F-4D97-AF65-F5344CB8AC3E}">
        <p14:creationId xmlns:p14="http://schemas.microsoft.com/office/powerpoint/2010/main" val="6248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>
            <a:extLst>
              <a:ext uri="{FF2B5EF4-FFF2-40B4-BE49-F238E27FC236}">
                <a16:creationId xmlns:a16="http://schemas.microsoft.com/office/drawing/2014/main" id="{556EE098-589D-485F-AC19-5C4BC08C6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fr-FR" sz="4800" dirty="0">
                <a:solidFill>
                  <a:srgbClr val="FFFFFF"/>
                </a:solidFill>
                <a:latin typeface="Bahnschrift"/>
              </a:rPr>
              <a:t>[5. AXES D’AMÉLIORATION]</a:t>
            </a:r>
            <a:endParaRPr lang="fr-FR" sz="4800" i="1" dirty="0">
              <a:solidFill>
                <a:srgbClr val="FFFFFF"/>
              </a:solidFill>
              <a:latin typeface="Bahnschrift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0C1C81-B94D-4B35-AD50-C58D6C5DED3B}"/>
              </a:ext>
            </a:extLst>
          </p:cNvPr>
          <p:cNvSpPr txBox="1"/>
          <p:nvPr/>
        </p:nvSpPr>
        <p:spPr>
          <a:xfrm>
            <a:off x="1948389" y="2905769"/>
            <a:ext cx="5780750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Complétion de la PSSI sur-mesure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C9CA17-B8DA-42B6-8331-C1E2A4184BAA}"/>
              </a:ext>
            </a:extLst>
          </p:cNvPr>
          <p:cNvSpPr txBox="1"/>
          <p:nvPr/>
        </p:nvSpPr>
        <p:spPr>
          <a:xfrm>
            <a:off x="1948389" y="4212709"/>
            <a:ext cx="5799986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Bahnschrift" panose="020B0502040204020203" pitchFamily="34" charset="0"/>
              </a:rPr>
              <a:t>Liaison avec </a:t>
            </a:r>
            <a:r>
              <a:rPr lang="fr-FR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Ptit</a:t>
            </a:r>
            <a:r>
              <a:rPr lang="fr-FR" sz="2800" dirty="0">
                <a:solidFill>
                  <a:schemeClr val="bg1"/>
                </a:solidFill>
                <a:latin typeface="Bahnschrift" panose="020B0502040204020203" pitchFamily="34" charset="0"/>
              </a:rPr>
              <a:t> café (une fois fini)</a:t>
            </a:r>
          </a:p>
        </p:txBody>
      </p:sp>
    </p:spTree>
    <p:extLst>
      <p:ext uri="{BB962C8B-B14F-4D97-AF65-F5344CB8AC3E}">
        <p14:creationId xmlns:p14="http://schemas.microsoft.com/office/powerpoint/2010/main" val="324893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727" y="2418752"/>
            <a:ext cx="9233122" cy="2018109"/>
          </a:xfrm>
        </p:spPr>
        <p:txBody>
          <a:bodyPr anchor="ctr">
            <a:normAutofit/>
          </a:bodyPr>
          <a:lstStyle/>
          <a:p>
            <a:pPr algn="l"/>
            <a:r>
              <a:rPr lang="fr-FR" sz="4800" dirty="0">
                <a:solidFill>
                  <a:schemeClr val="tx2"/>
                </a:solidFill>
                <a:latin typeface="Bahnschrift"/>
              </a:rPr>
              <a:t>[1. LA POLITIQUE DE SÉCURITÉ DES SYSTÈMES D'INFORMATION]</a:t>
            </a:r>
          </a:p>
        </p:txBody>
      </p:sp>
    </p:spTree>
    <p:extLst>
      <p:ext uri="{BB962C8B-B14F-4D97-AF65-F5344CB8AC3E}">
        <p14:creationId xmlns:p14="http://schemas.microsoft.com/office/powerpoint/2010/main" val="32217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10620E29-C01A-480B-8B82-747609EDDD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3857" r="11811"/>
          <a:stretch/>
        </p:blipFill>
        <p:spPr>
          <a:xfrm>
            <a:off x="321732" y="321733"/>
            <a:ext cx="11548534" cy="62145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40BD33-EE7F-4369-A82C-E9ABC5A5B023}"/>
              </a:ext>
            </a:extLst>
          </p:cNvPr>
          <p:cNvSpPr txBox="1"/>
          <p:nvPr/>
        </p:nvSpPr>
        <p:spPr>
          <a:xfrm>
            <a:off x="4052478" y="2259450"/>
            <a:ext cx="4087042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343A40"/>
                </a:solidFill>
                <a:latin typeface="Bahnschrift"/>
              </a:rPr>
              <a:t>Règles de sécurité</a:t>
            </a:r>
            <a:endParaRPr lang="fr-FR" dirty="0">
              <a:solidFill>
                <a:srgbClr val="343A4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9CC277-0B64-43E0-9430-7206C09262C3}"/>
              </a:ext>
            </a:extLst>
          </p:cNvPr>
          <p:cNvSpPr txBox="1"/>
          <p:nvPr/>
        </p:nvSpPr>
        <p:spPr>
          <a:xfrm>
            <a:off x="453957" y="998204"/>
            <a:ext cx="11284085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rgbClr val="343A40"/>
                </a:solidFill>
                <a:latin typeface="Bahnschrift"/>
              </a:rPr>
              <a:t>LA POLITIQUE DE SÉCURITÉ DES SYSTÈMES D'INFORMATION</a:t>
            </a:r>
            <a:endParaRPr lang="fr-FR" sz="3200" dirty="0">
              <a:solidFill>
                <a:srgbClr val="343A4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42BD98-99FD-4FB1-B5F8-00F7843D73CA}"/>
              </a:ext>
            </a:extLst>
          </p:cNvPr>
          <p:cNvSpPr txBox="1"/>
          <p:nvPr/>
        </p:nvSpPr>
        <p:spPr>
          <a:xfrm>
            <a:off x="3929616" y="3520696"/>
            <a:ext cx="4332765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343A40"/>
                </a:solidFill>
                <a:latin typeface="Bahnschrift"/>
              </a:rPr>
              <a:t>Évaluation des risques</a:t>
            </a:r>
            <a:endParaRPr lang="fr-FR" dirty="0">
              <a:solidFill>
                <a:srgbClr val="343A4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DBFEB1-4443-4F99-9D5B-723EDAE5ECF5}"/>
              </a:ext>
            </a:extLst>
          </p:cNvPr>
          <p:cNvSpPr txBox="1"/>
          <p:nvPr/>
        </p:nvSpPr>
        <p:spPr>
          <a:xfrm>
            <a:off x="1426722" y="4781942"/>
            <a:ext cx="9338554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>
                <a:solidFill>
                  <a:srgbClr val="343A40"/>
                </a:solidFill>
                <a:latin typeface="Bahnschrift"/>
              </a:rPr>
              <a:t>Identification des différents acteurs et de leur rôle</a:t>
            </a:r>
            <a:endParaRPr lang="fr-FR" dirty="0">
              <a:solidFill>
                <a:srgbClr val="343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3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736" y="167706"/>
            <a:ext cx="9233122" cy="2018109"/>
          </a:xfrm>
        </p:spPr>
        <p:txBody>
          <a:bodyPr anchor="ctr">
            <a:normAutofit/>
          </a:bodyPr>
          <a:lstStyle/>
          <a:p>
            <a:pPr algn="l"/>
            <a:r>
              <a:rPr lang="fr-FR" sz="4800" dirty="0">
                <a:solidFill>
                  <a:schemeClr val="tx2"/>
                </a:solidFill>
                <a:latin typeface="Bahnschrift"/>
              </a:rPr>
              <a:t>[2. POURQUOI FAIRE UNE PSSI ?]</a:t>
            </a:r>
          </a:p>
        </p:txBody>
      </p:sp>
      <p:pic>
        <p:nvPicPr>
          <p:cNvPr id="1028" name="Picture 4" descr="Grave faille informatique : vos appareils sûrement concernés">
            <a:extLst>
              <a:ext uri="{FF2B5EF4-FFF2-40B4-BE49-F238E27FC236}">
                <a16:creationId xmlns:a16="http://schemas.microsoft.com/office/drawing/2014/main" id="{BBBE8703-D5A4-46F2-AC8E-D2323DC4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9" y="2385738"/>
            <a:ext cx="457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2CD6394E-89AB-4C09-8B56-39C626F32C77}"/>
              </a:ext>
            </a:extLst>
          </p:cNvPr>
          <p:cNvSpPr txBox="1"/>
          <p:nvPr/>
        </p:nvSpPr>
        <p:spPr>
          <a:xfrm>
            <a:off x="2159341" y="5163927"/>
            <a:ext cx="1363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2"/>
                </a:solidFill>
                <a:latin typeface="Bahnschrift"/>
              </a:rPr>
              <a:t>SÉCURITÉ</a:t>
            </a:r>
            <a:endParaRPr lang="fr-FR" dirty="0"/>
          </a:p>
        </p:txBody>
      </p:sp>
      <p:pic>
        <p:nvPicPr>
          <p:cNvPr id="1030" name="Picture 6" descr="Plan informatique à 3 ans">
            <a:extLst>
              <a:ext uri="{FF2B5EF4-FFF2-40B4-BE49-F238E27FC236}">
                <a16:creationId xmlns:a16="http://schemas.microsoft.com/office/drawing/2014/main" id="{F4B05D7D-457D-4158-844C-1309EF2C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99" y="2385738"/>
            <a:ext cx="4572000" cy="2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1B1968C-3FBC-4C92-B4C7-B5EE73A47F42}"/>
              </a:ext>
            </a:extLst>
          </p:cNvPr>
          <p:cNvSpPr txBox="1"/>
          <p:nvPr/>
        </p:nvSpPr>
        <p:spPr>
          <a:xfrm>
            <a:off x="8785604" y="5163927"/>
            <a:ext cx="77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2"/>
                </a:solidFill>
                <a:latin typeface="Bahnschrift"/>
              </a:rPr>
              <a:t>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6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fr-FR" sz="4000">
                <a:solidFill>
                  <a:schemeClr val="tx2"/>
                </a:solidFill>
                <a:latin typeface="Bahnschrift"/>
              </a:rPr>
              <a:t>[3. DESCRIPTIF]</a:t>
            </a:r>
            <a:br>
              <a:rPr lang="fr-FR" sz="4000">
                <a:solidFill>
                  <a:schemeClr val="tx2"/>
                </a:solidFill>
                <a:latin typeface="Bahnschrift"/>
              </a:rPr>
            </a:br>
            <a:r>
              <a:rPr lang="fr-FR" sz="4000" dirty="0">
                <a:solidFill>
                  <a:schemeClr val="tx2"/>
                </a:solidFill>
                <a:latin typeface="Bahnschrift"/>
              </a:rPr>
              <a:t>    </a:t>
            </a:r>
            <a:br>
              <a:rPr lang="fr-FR" sz="4000">
                <a:solidFill>
                  <a:schemeClr val="tx2"/>
                </a:solidFill>
                <a:latin typeface="Bahnschrift"/>
              </a:rPr>
            </a:br>
            <a:r>
              <a:rPr lang="fr-FR" sz="4000" dirty="0">
                <a:solidFill>
                  <a:schemeClr val="tx2"/>
                </a:solidFill>
                <a:latin typeface="Bahnschrift"/>
              </a:rPr>
              <a:t>    </a:t>
            </a:r>
            <a:r>
              <a:rPr lang="fr-FR" sz="4000">
                <a:solidFill>
                  <a:schemeClr val="tx2"/>
                </a:solidFill>
                <a:latin typeface="Bahnschrift"/>
              </a:rPr>
              <a:t>La PSSI de </a:t>
            </a:r>
            <a:r>
              <a:rPr lang="fr-FR" sz="4000" i="1">
                <a:solidFill>
                  <a:schemeClr val="tx2"/>
                </a:solidFill>
                <a:latin typeface="Bahnschrift"/>
              </a:rPr>
              <a:t>Argumentons.fr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63D3A496-8A68-487A-ABBE-30C6474F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tx2"/>
                </a:solidFill>
                <a:latin typeface="Bahnschrift"/>
              </a:rPr>
              <a:t>Son périmètre, sa nécessité, sa mise en œuvre…</a:t>
            </a:r>
          </a:p>
        </p:txBody>
      </p:sp>
    </p:spTree>
    <p:extLst>
      <p:ext uri="{BB962C8B-B14F-4D97-AF65-F5344CB8AC3E}">
        <p14:creationId xmlns:p14="http://schemas.microsoft.com/office/powerpoint/2010/main" val="34686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1634" y="9612"/>
            <a:ext cx="7094054" cy="2728347"/>
          </a:xfrm>
        </p:spPr>
        <p:txBody>
          <a:bodyPr anchor="ctr">
            <a:normAutofit/>
          </a:bodyPr>
          <a:lstStyle/>
          <a:p>
            <a:pPr algn="l"/>
            <a:r>
              <a:rPr lang="fr-FR" sz="4800" dirty="0">
                <a:solidFill>
                  <a:schemeClr val="tx2"/>
                </a:solidFill>
                <a:latin typeface="Bahnschrift"/>
              </a:rPr>
              <a:t>CONTEXTE &amp; PÉRIMÈTRE</a:t>
            </a:r>
            <a:br>
              <a:rPr lang="fr-FR" sz="4800" dirty="0">
                <a:latin typeface="Bahnschrift"/>
              </a:rPr>
            </a:br>
            <a:r>
              <a:rPr lang="fr-FR" sz="4000" dirty="0">
                <a:solidFill>
                  <a:schemeClr val="tx2"/>
                </a:solidFill>
                <a:latin typeface="Bahnschrift"/>
              </a:rPr>
              <a:t>    </a:t>
            </a:r>
            <a:endParaRPr lang="fr-FR" sz="3600" i="1" dirty="0">
              <a:solidFill>
                <a:schemeClr val="tx2"/>
              </a:solidFill>
              <a:latin typeface="Bahnschrift"/>
            </a:endParaRPr>
          </a:p>
        </p:txBody>
      </p:sp>
      <p:pic>
        <p:nvPicPr>
          <p:cNvPr id="3076" name="Picture 4" descr="Vous voulez reprendre une entreprise ? Les conseils de ceux qui ont réussi  | LCI">
            <a:extLst>
              <a:ext uri="{FF2B5EF4-FFF2-40B4-BE49-F238E27FC236}">
                <a16:creationId xmlns:a16="http://schemas.microsoft.com/office/drawing/2014/main" id="{CD7244B6-D830-414A-B292-915B5131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65" y="2217582"/>
            <a:ext cx="4861851" cy="27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25800B-9203-4FD9-8C88-21984912F04D}"/>
              </a:ext>
            </a:extLst>
          </p:cNvPr>
          <p:cNvSpPr txBox="1"/>
          <p:nvPr/>
        </p:nvSpPr>
        <p:spPr>
          <a:xfrm>
            <a:off x="4656903" y="5280598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343A40"/>
                </a:solidFill>
                <a:latin typeface="Bahnschrift" panose="020B0502040204020203" pitchFamily="34" charset="0"/>
              </a:rPr>
              <a:t>Qui ? Dans quel but ?</a:t>
            </a:r>
          </a:p>
        </p:txBody>
      </p:sp>
      <p:pic>
        <p:nvPicPr>
          <p:cNvPr id="3078" name="Picture 6" descr="Ordinateur de bureau — Wikipédia">
            <a:extLst>
              <a:ext uri="{FF2B5EF4-FFF2-40B4-BE49-F238E27FC236}">
                <a16:creationId xmlns:a16="http://schemas.microsoft.com/office/drawing/2014/main" id="{8C21B974-5F3D-44E3-8355-CA7DF3C7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01" y="2227994"/>
            <a:ext cx="2581803" cy="18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es données secondaires : les premières à considérer | LesAffaires.com">
            <a:extLst>
              <a:ext uri="{FF2B5EF4-FFF2-40B4-BE49-F238E27FC236}">
                <a16:creationId xmlns:a16="http://schemas.microsoft.com/office/drawing/2014/main" id="{5726D6FA-D831-4909-82EE-6BC7E43F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33" y="2217581"/>
            <a:ext cx="2747726" cy="1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oupe De Personnes Avec De Grands Sourires | Vecteur Gratuite">
            <a:extLst>
              <a:ext uri="{FF2B5EF4-FFF2-40B4-BE49-F238E27FC236}">
                <a16:creationId xmlns:a16="http://schemas.microsoft.com/office/drawing/2014/main" id="{FFD2A9E1-1D20-4A0C-A318-13FD0FAD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84" y="4287616"/>
            <a:ext cx="298132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47BB442-72B3-40D6-8574-BB8AFAC196C2}"/>
              </a:ext>
            </a:extLst>
          </p:cNvPr>
          <p:cNvSpPr txBox="1"/>
          <p:nvPr/>
        </p:nvSpPr>
        <p:spPr>
          <a:xfrm>
            <a:off x="5517002" y="2610458"/>
            <a:ext cx="115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343A40"/>
                </a:solidFill>
                <a:latin typeface="Bahnschrift" panose="020B0502040204020203" pitchFamily="34" charset="0"/>
              </a:rPr>
              <a:t>Quoi ?</a:t>
            </a:r>
          </a:p>
        </p:txBody>
      </p:sp>
    </p:spTree>
    <p:extLst>
      <p:ext uri="{BB962C8B-B14F-4D97-AF65-F5344CB8AC3E}">
        <p14:creationId xmlns:p14="http://schemas.microsoft.com/office/powerpoint/2010/main" val="38681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156950"/>
            <a:ext cx="10684151" cy="1220880"/>
          </a:xfrm>
        </p:spPr>
        <p:txBody>
          <a:bodyPr anchor="b">
            <a:normAutofit/>
          </a:bodyPr>
          <a:lstStyle/>
          <a:p>
            <a:r>
              <a:rPr lang="fr-FR" sz="5200" dirty="0">
                <a:solidFill>
                  <a:schemeClr val="tx2"/>
                </a:solidFill>
                <a:latin typeface="Bahnschrift"/>
              </a:rPr>
              <a:t>LISTAGE DES RISQUES</a:t>
            </a:r>
            <a:endParaRPr lang="fr-FR" sz="5200" i="1" dirty="0">
              <a:solidFill>
                <a:schemeClr val="tx2"/>
              </a:solidFill>
              <a:latin typeface="Bahnschrif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5" name="Freeform: Shape 1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6" name="Picture 6" descr="C'est quoi un pirate informatique ?">
            <a:extLst>
              <a:ext uri="{FF2B5EF4-FFF2-40B4-BE49-F238E27FC236}">
                <a16:creationId xmlns:a16="http://schemas.microsoft.com/office/drawing/2014/main" id="{830A1310-CB72-4EB4-97D4-494DFC5B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85" y="1993917"/>
            <a:ext cx="3455809" cy="19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cheter Impostor Among Us T-Shirt - Geek T-Shirts. Fanisetas - Boutique de  t-shirts">
            <a:extLst>
              <a:ext uri="{FF2B5EF4-FFF2-40B4-BE49-F238E27FC236}">
                <a16:creationId xmlns:a16="http://schemas.microsoft.com/office/drawing/2014/main" id="{DE383843-68E7-4214-978B-5F7EBAAF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50" y="1465874"/>
            <a:ext cx="2122825" cy="29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atastrophes naturelles images vectorielles, Catastrophes naturelles  vecteurs libres de droits | Depositphotos">
            <a:extLst>
              <a:ext uri="{FF2B5EF4-FFF2-40B4-BE49-F238E27FC236}">
                <a16:creationId xmlns:a16="http://schemas.microsoft.com/office/drawing/2014/main" id="{9A56CA06-4FCB-4FD1-8F68-3EF2E472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22" y="4284162"/>
            <a:ext cx="2916640" cy="203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4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28953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7AFAFAB-B76A-4770-B4BB-7CE004DD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250" y="559541"/>
            <a:ext cx="6105194" cy="885513"/>
          </a:xfrm>
        </p:spPr>
        <p:txBody>
          <a:bodyPr>
            <a:normAutofit/>
          </a:bodyPr>
          <a:lstStyle/>
          <a:p>
            <a:r>
              <a:rPr lang="fr-FR" sz="5200" dirty="0">
                <a:solidFill>
                  <a:schemeClr val="tx2"/>
                </a:solidFill>
                <a:latin typeface="Bahnschrift"/>
              </a:rPr>
              <a:t>MISE EN ŒUVRE</a:t>
            </a:r>
            <a:endParaRPr lang="fr-FR" sz="5200" i="1" dirty="0">
              <a:solidFill>
                <a:schemeClr val="tx2"/>
              </a:solidFill>
              <a:latin typeface="Bahnschrift"/>
            </a:endParaRPr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146310"/>
            <a:ext cx="3142400" cy="2716805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320BD04D-7307-464D-8791-796E46DAC6D8}"/>
              </a:ext>
            </a:extLst>
          </p:cNvPr>
          <p:cNvSpPr txBox="1"/>
          <p:nvPr/>
        </p:nvSpPr>
        <p:spPr>
          <a:xfrm>
            <a:off x="1690251" y="2333746"/>
            <a:ext cx="3648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343A40"/>
                </a:solidFill>
                <a:latin typeface="Bahnschrift" panose="020B0502040204020203" pitchFamily="34" charset="0"/>
              </a:rPr>
              <a:t>Conséquences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BA150A7-4F84-4FDF-8DBD-16992054B009}"/>
              </a:ext>
            </a:extLst>
          </p:cNvPr>
          <p:cNvSpPr txBox="1"/>
          <p:nvPr/>
        </p:nvSpPr>
        <p:spPr>
          <a:xfrm>
            <a:off x="1656748" y="3514616"/>
            <a:ext cx="7364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343A40"/>
                </a:solidFill>
                <a:latin typeface="Bahnschrift" panose="020B0502040204020203" pitchFamily="34" charset="0"/>
              </a:rPr>
              <a:t>Organisation &amp; Responsabilités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C3320E3-E95C-4168-993D-32364485675F}"/>
              </a:ext>
            </a:extLst>
          </p:cNvPr>
          <p:cNvSpPr txBox="1"/>
          <p:nvPr/>
        </p:nvSpPr>
        <p:spPr>
          <a:xfrm>
            <a:off x="1690251" y="4908300"/>
            <a:ext cx="5602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343A40"/>
                </a:solidFill>
                <a:latin typeface="Bahnschrift" panose="020B0502040204020203" pitchFamily="34" charset="0"/>
              </a:rPr>
              <a:t>Protection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229801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8110C59-3288-4A0E-9489-33B8D2E52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E8AB3B81-5BAB-4CD3-A802-3FE4E56E9D3C}"/>
              </a:ext>
            </a:extLst>
          </p:cNvPr>
          <p:cNvSpPr txBox="1"/>
          <p:nvPr/>
        </p:nvSpPr>
        <p:spPr>
          <a:xfrm>
            <a:off x="2130357" y="4138347"/>
            <a:ext cx="7931285" cy="101566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fr-F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ahnschrift"/>
              </a:rPr>
              <a:t>FAILLES DE SÉCURITÉ</a:t>
            </a:r>
            <a:endParaRPr lang="fr-FR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090FE1E-3001-43ED-95A1-C8CDC948C406}"/>
              </a:ext>
            </a:extLst>
          </p:cNvPr>
          <p:cNvSpPr txBox="1"/>
          <p:nvPr/>
        </p:nvSpPr>
        <p:spPr>
          <a:xfrm>
            <a:off x="1708825" y="1418695"/>
            <a:ext cx="8774350" cy="101566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fr-FR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ahnschrift"/>
              </a:rPr>
              <a:t>STOCKAGE DE DONNÉES</a:t>
            </a:r>
            <a:endParaRPr lang="fr-FR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465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726088B2D4784B884615448EDC5499" ma:contentTypeVersion="11" ma:contentTypeDescription="Crée un document." ma:contentTypeScope="" ma:versionID="3b04aca617094d80f1f484f00c89c99d">
  <xsd:schema xmlns:xsd="http://www.w3.org/2001/XMLSchema" xmlns:xs="http://www.w3.org/2001/XMLSchema" xmlns:p="http://schemas.microsoft.com/office/2006/metadata/properties" xmlns:ns3="f2e74f11-6146-417b-ab36-4ffd29d92b72" xmlns:ns4="41f02964-7407-471f-ae8c-e869f214ca5e" targetNamespace="http://schemas.microsoft.com/office/2006/metadata/properties" ma:root="true" ma:fieldsID="8b6271ea4a418d55dfd757b77377ea44" ns3:_="" ns4:_="">
    <xsd:import namespace="f2e74f11-6146-417b-ab36-4ffd29d92b72"/>
    <xsd:import namespace="41f02964-7407-471f-ae8c-e869f214ca5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e74f11-6146-417b-ab36-4ffd29d92b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02964-7407-471f-ae8c-e869f214ca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38D145-4932-44BB-86B1-A958DCB30C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e74f11-6146-417b-ab36-4ffd29d92b72"/>
    <ds:schemaRef ds:uri="41f02964-7407-471f-ae8c-e869f214ca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F32766-5B10-4BA0-A625-1825D3721F50}">
  <ds:schemaRefs>
    <ds:schemaRef ds:uri="http://purl.org/dc/dcmitype/"/>
    <ds:schemaRef ds:uri="f2e74f11-6146-417b-ab36-4ffd29d92b72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41f02964-7407-471f-ae8c-e869f214ca5e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A8A4A04-A9C1-4B37-BBBC-41A746A4E7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226</Words>
  <Application>Microsoft Office PowerPoint</Application>
  <PresentationFormat>Grand écran</PresentationFormat>
  <Paragraphs>54</Paragraphs>
  <Slides>11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Office Theme</vt:lpstr>
      <vt:lpstr>Présentation PowerPoint</vt:lpstr>
      <vt:lpstr>[1. LA POLITIQUE DE SÉCURITÉ DES SYSTÈMES D'INFORMATION]</vt:lpstr>
      <vt:lpstr>Présentation PowerPoint</vt:lpstr>
      <vt:lpstr>[2. POURQUOI FAIRE UNE PSSI ?]</vt:lpstr>
      <vt:lpstr>[3. DESCRIPTIF]          La PSSI de Argumentons.fr</vt:lpstr>
      <vt:lpstr>CONTEXTE &amp; PÉRIMÈTRE     </vt:lpstr>
      <vt:lpstr>LISTAGE DES RISQUES</vt:lpstr>
      <vt:lpstr>MISE EN ŒUVRE</vt:lpstr>
      <vt:lpstr>Présentation PowerPoint</vt:lpstr>
      <vt:lpstr>[4. DIFFICULTÉS DU PROJET]</vt:lpstr>
      <vt:lpstr>[5. AXES D’AMÉLIORATION]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MICKHAIL Jean</cp:lastModifiedBy>
  <cp:revision>99</cp:revision>
  <dcterms:created xsi:type="dcterms:W3CDTF">2021-03-25T13:21:45Z</dcterms:created>
  <dcterms:modified xsi:type="dcterms:W3CDTF">2021-03-29T18:06:08Z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0x010100F4726088B2D4784B884615448EDC5499</vt:lpwstr>
  </property>
</Properties>
</file>